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Montserra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6f4d7f7c8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6f4d7f7c8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De kinderen worden ouder en vragen minder leiding en meer vrijheid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Lege-nestsyndroom: het gevoel totaal functieloos en overbodig te zijn in het lege huis. Dit syndroom komt bij een minderheid voor en is meestal maar van korte duur.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Als kinderen uit huis gaan breekt tijd aan van vrijheid en nieuwe ontplooiingskansen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Kinderen gaan uit huis, je bent weer met zijn twee, fysiek minder aantrekkelijk geworden en de psychologische band kan verwaarloosd zijn door het drukke gezins- en beroepsleven dat je hebt gehad.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Volwassenen weten beter in te schatten wat ze aankunnen en waar de eigen grenzen liggen. Het gat tussen ideaalbeeld en zelfbeeld krimpt waardoor men zich ook vaak beter voelt.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Zomer van het leven: periode waarin men fysiek en mentaal nog voldoende reserves heeft om maximaal te presteren en waarin men anderzijds de nodige ervaring heeft opgebouwd om met kennis van zaken te handelen.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6f4d7f7c8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6f4d7f7c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6f4d7f7c8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6f4d7f7c8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f4d7f7c8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f4d7f7c8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6f4d7f7c8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6f4d7f7c8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4d7f7c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4d7f7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4d7f7c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4d7f7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6f4d7f7c8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6f4d7f7c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Middelbare leeftijd → 40 – 55 jaar</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Vroege ouderdom → 55 – 65 jaar</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6f4d7f7c8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6f4d7f7c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Het toepassen van nieuwe denkvormen in complexe situaties waarin volwassenen terechtkomen en de toenemende deskundigheid die ze daarbij ontwikkelen maken dat hun denken realistischer en efficiënter wordt. </a:t>
            </a:r>
            <a:br>
              <a:rPr lang="en"/>
            </a:br>
            <a:br>
              <a:rPr lang="en"/>
            </a:br>
            <a:r>
              <a:rPr lang="en"/>
              <a:t>Volwassenen gebruiken het denken als instrument om problemen op te lossen.</a:t>
            </a:r>
            <a:br>
              <a:rPr lang="en"/>
            </a:br>
            <a:r>
              <a:rPr lang="en"/>
              <a:t>Volwassenen oordelen vaker genuanceerder, vanuit het besef dat de waarheid soms vele gezichten heeft.</a:t>
            </a:r>
            <a:br>
              <a:rPr lang="en"/>
            </a:br>
            <a:r>
              <a:rPr lang="en"/>
              <a:t>Volwassenen ontwikkelen een eigen persoonlijke stijl in het benaderen van de werkelijkheid. Lijken meer intuïtief, door de ervaringen en eigen inzichten die ze hebben opgedaan.</a:t>
            </a:r>
            <a:br>
              <a:rPr lang="en"/>
            </a:br>
            <a:r>
              <a:rPr lang="en"/>
              <a:t>Volwassenen hebben veel kennis op bepaalde gebieden en daardoor kunnen zij vrijer bewegen. Men hangt minder vast aan allerlei voorgeschreven opvattingen en procedures. </a:t>
            </a:r>
            <a:br>
              <a:rPr lang="en"/>
            </a:br>
            <a:br>
              <a:rPr lang="en"/>
            </a:b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f4d7f7c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f4d7f7c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 kinderen worden ouder en vragen minder leiding en meer vrijheid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Lege-nestsyndroom: het gevoel totaal functieloos en overbodig te zijn in het lege huis. Dit syndroom komt bij een minderheid voor en is meestal maar van korte duur.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Als kinderen uit huis gaan breekt tijd aan van vrijheid en nieuwe ontplooiingskansen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Kinderen gaan uit huis, je bent weer met zijn twee, fysiek minder aantrekkelijk geworden en de psychologische band kan verwaarloosd zijn door het drukke gezins- en beroepsleven dat je hebt gehad.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Volwassenen weten beter in te schatten wat ze aankunnen en waar de eigen grenzen liggen. Het gat tussen ideaalbeeld en zelfbeeld krimpt waardoor men zich ook vaak beter voelt.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Zomer van het leven: periode waarin men fysiek en mentaal nog voldoende reserves heeft om maximaal te presteren en waarin men anderzijds de nodige ervaring heeft opgebouwd om met kennis van zaken te handelen.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f4d7f7c8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f4d7f7c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Vanaf 40 jaar beginnen de meeste mensen wat moete te ondervinden met het lezen van de kleine letters in de krant. De ooglens wordt minder soepel, waardoor ze niet meer de volle dikte bereikt die nodig is om de lichtstralen die van dichtbij komen, op één punt samen te brengen op het netvlies.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In de gewone omgang is het bijna niet op te merken dat het gehoor achteruit gaat. Het is vooral de gevoeligheid voor hoge frequenties die het af laat weten. Het verstaan in een lawaaierige omgeving wordt lastiger doordat verschil tussen klanken moeilijker te horen valt.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Hart en longen verliezen geleidelijk een deel van hun optimale capaciteit, maar dit leidt normaal gesproken niet tot problemen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Vanaf 50 jaar worden buitengewone inspanningen moeilijker doordat het hart niet meer in staat is om voor een maximale bloedcirculatie te zorgen en ook het longvolume neemt af.</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6f4d7f7c8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6f4d7f7c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Vanaf 40 jaar beginnen de meeste mensen wat moete te ondervinden met het lezen van de kleine letters in de krant. De ooglens wordt minder soepel, waardoor ze niet meer de volle dikte bereikt die nodig is om de lichtstralen die van dichtbij komen, op één punt samen te brengen op het netvlies.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In de gewone omgang is het bijna niet op te merken dat het gehoor achteruit gaat. Het is vooral de gevoeligheid voor hoge frequenties die het af laat weten. Het verstaan in een lawaaierige omgeving wordt lastiger doordat verschil tussen klanken moeilijker te horen valt.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Hart en longen verliezen geleidelijk een deel van hun optimale capaciteit, maar dit leidt normaal gesproken niet tot problemen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Vanaf 50 jaar worden buitengewone inspanningen moeilijker doordat het hart niet meer in staat is om voor een maximale bloedcirculatie te zorgen en ook het longvolume neemt af.</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Midden en late volwassenheid</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79" name="Shape 179"/>
        <p:cNvGrpSpPr/>
        <p:nvPr/>
      </p:nvGrpSpPr>
      <p:grpSpPr>
        <a:xfrm>
          <a:off x="0" y="0"/>
          <a:ext cx="0" cy="0"/>
          <a:chOff x="0" y="0"/>
          <a:chExt cx="0" cy="0"/>
        </a:xfrm>
      </p:grpSpPr>
      <p:sp>
        <p:nvSpPr>
          <p:cNvPr id="180" name="Google Shape;180;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rotWithShape="1">
          <a:blip r:embed="rId3">
            <a:alphaModFix amt="30000"/>
          </a:blip>
          <a:srcRect b="0" l="27878" r="27883" t="0"/>
          <a:stretch/>
        </p:blipFill>
        <p:spPr>
          <a:xfrm>
            <a:off x="4584151" y="0"/>
            <a:ext cx="4559847" cy="6858000"/>
          </a:xfrm>
          <a:prstGeom prst="rect">
            <a:avLst/>
          </a:prstGeom>
          <a:noFill/>
          <a:ln>
            <a:noFill/>
          </a:ln>
        </p:spPr>
      </p:pic>
      <p:sp>
        <p:nvSpPr>
          <p:cNvPr id="182" name="Google Shape;182;p28"/>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chemeClr val="lt1"/>
              </a:buClr>
              <a:buSzPts val="2400"/>
              <a:buFont typeface="Open Sans"/>
              <a:buChar char="○"/>
            </a:pPr>
            <a:r>
              <a:rPr lang="en" sz="2400">
                <a:solidFill>
                  <a:schemeClr val="lt1"/>
                </a:solidFill>
              </a:rPr>
              <a:t>Lege-nestsyndroom kan optreden als kinderen het huis uit gaan</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Rond de 50 is de partnerrelatie aan herziening toe</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Veel volwassenen krijgen met zorg voor eigen ouders te maken</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Veelal stabiliteit in werk en werk blijft voornaamste bezigheid</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Zelfbeeld wordt zakelijker en stabieler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‘Zomer van het leven’</a:t>
            </a:r>
            <a:br>
              <a:rPr lang="en">
                <a:solidFill>
                  <a:schemeClr val="lt1"/>
                </a:solidFill>
              </a:rPr>
            </a:br>
            <a:br>
              <a:rPr lang="en">
                <a:solidFill>
                  <a:schemeClr val="lt1"/>
                </a:solidFill>
              </a:rPr>
            </a:br>
            <a:endParaRPr>
              <a:solidFill>
                <a:schemeClr val="lt1"/>
              </a:solidFill>
            </a:endParaRPr>
          </a:p>
          <a:p>
            <a:pPr indent="-419100" lvl="0" marL="457200" rtl="0" algn="l">
              <a:spcBef>
                <a:spcPts val="0"/>
              </a:spcBef>
              <a:spcAft>
                <a:spcPts val="0"/>
              </a:spcAft>
              <a:buSzPts val="3000"/>
              <a:buChar char="○"/>
            </a:pPr>
            <a:r>
              <a:t/>
            </a:r>
            <a:endParaRPr/>
          </a:p>
        </p:txBody>
      </p:sp>
      <p:sp>
        <p:nvSpPr>
          <p:cNvPr id="183" name="Google Shape;183;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87" name="Shape 187"/>
        <p:cNvGrpSpPr/>
        <p:nvPr/>
      </p:nvGrpSpPr>
      <p:grpSpPr>
        <a:xfrm>
          <a:off x="0" y="0"/>
          <a:ext cx="0" cy="0"/>
          <a:chOff x="0" y="0"/>
          <a:chExt cx="0" cy="0"/>
        </a:xfrm>
      </p:grpSpPr>
      <p:pic>
        <p:nvPicPr>
          <p:cNvPr id="188" name="Google Shape;188;p29"/>
          <p:cNvPicPr preferRelativeResize="0"/>
          <p:nvPr/>
        </p:nvPicPr>
        <p:blipFill rotWithShape="1">
          <a:blip r:embed="rId3">
            <a:alphaModFix amt="30000"/>
          </a:blip>
          <a:srcRect b="21875" l="0" r="0" t="21875"/>
          <a:stretch/>
        </p:blipFill>
        <p:spPr>
          <a:xfrm>
            <a:off x="-1" y="0"/>
            <a:ext cx="9144000" cy="6858000"/>
          </a:xfrm>
          <a:prstGeom prst="rect">
            <a:avLst/>
          </a:prstGeom>
          <a:noFill/>
          <a:ln>
            <a:noFill/>
          </a:ln>
        </p:spPr>
      </p:pic>
      <p:sp>
        <p:nvSpPr>
          <p:cNvPr id="189" name="Google Shape;189;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Uiterlijke verandering</a:t>
            </a:r>
            <a:endParaRPr/>
          </a:p>
        </p:txBody>
      </p:sp>
      <p:sp>
        <p:nvSpPr>
          <p:cNvPr id="191" name="Google Shape;191;p29"/>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Grijze haren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Bij mannen wordt de haardos dunner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Rimpels worden zichtbaar op het voorhoofd en er ontstaan kraaienpootjes</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Huid wordt minder elastisch</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Spiermassa krimpt in, lichaam gaat er minder atletisch uitzien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Botverlies neemt toe en bij vrouwen neemt dat na de menopauze dramatische vormen aan</a:t>
            </a:r>
            <a:br>
              <a:rPr lang="en">
                <a:solidFill>
                  <a:schemeClr val="lt1"/>
                </a:solidFill>
              </a:rPr>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30"/>
          <p:cNvPicPr preferRelativeResize="0"/>
          <p:nvPr/>
        </p:nvPicPr>
        <p:blipFill rotWithShape="1">
          <a:blip r:embed="rId3">
            <a:alphaModFix/>
          </a:blip>
          <a:srcRect b="0" l="5728" r="5728" t="0"/>
          <a:stretch/>
        </p:blipFill>
        <p:spPr>
          <a:xfrm>
            <a:off x="0" y="0"/>
            <a:ext cx="9144000" cy="6857999"/>
          </a:xfrm>
          <a:prstGeom prst="rect">
            <a:avLst/>
          </a:prstGeom>
          <a:noFill/>
          <a:ln>
            <a:noFill/>
          </a:ln>
        </p:spPr>
      </p:pic>
      <p:sp>
        <p:nvSpPr>
          <p:cNvPr id="197" name="Google Shape;197;p30"/>
          <p:cNvSpPr/>
          <p:nvPr/>
        </p:nvSpPr>
        <p:spPr>
          <a:xfrm>
            <a:off x="286200" y="1064100"/>
            <a:ext cx="8438700" cy="494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ph idx="4294967295" type="title"/>
          </p:nvPr>
        </p:nvSpPr>
        <p:spPr>
          <a:xfrm>
            <a:off x="286200" y="1064100"/>
            <a:ext cx="2526900" cy="7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Opdracht</a:t>
            </a:r>
            <a:endParaRPr>
              <a:solidFill>
                <a:srgbClr val="1D98C7"/>
              </a:solidFill>
            </a:endParaRPr>
          </a:p>
        </p:txBody>
      </p:sp>
      <p:sp>
        <p:nvSpPr>
          <p:cNvPr id="199" name="Google Shape;199;p30"/>
          <p:cNvSpPr txBox="1"/>
          <p:nvPr>
            <p:ph idx="4294967295" type="body"/>
          </p:nvPr>
        </p:nvSpPr>
        <p:spPr>
          <a:xfrm>
            <a:off x="286200" y="1815000"/>
            <a:ext cx="8438700" cy="450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rgbClr val="45AFDC"/>
                </a:solidFill>
                <a:latin typeface="Arial"/>
                <a:ea typeface="Arial"/>
                <a:cs typeface="Arial"/>
                <a:sym typeface="Arial"/>
              </a:rPr>
              <a:t>Je hebt op je werk de opdracht gekregen dat je een slogan bedenkt voor een nieuw product voor de volwassen vrouw/man van 40 tot maximaal 60 jaar. De slogan dient uiteraard zo te zijn geformuleerd dat het aantrekkelijk is voor de volwassen vrouw/man. Deze volwassen vrouw dient zich aangesproken te voelen. </a:t>
            </a:r>
            <a:br>
              <a:rPr lang="en" sz="2000">
                <a:solidFill>
                  <a:srgbClr val="45AFDC"/>
                </a:solidFill>
                <a:latin typeface="Arial"/>
                <a:ea typeface="Arial"/>
                <a:cs typeface="Arial"/>
                <a:sym typeface="Arial"/>
              </a:rPr>
            </a:br>
            <a:br>
              <a:rPr lang="en" sz="2000">
                <a:solidFill>
                  <a:srgbClr val="45AFDC"/>
                </a:solidFill>
                <a:latin typeface="Arial"/>
                <a:ea typeface="Arial"/>
                <a:cs typeface="Arial"/>
                <a:sym typeface="Arial"/>
              </a:rPr>
            </a:br>
            <a:r>
              <a:rPr lang="en" sz="2000">
                <a:solidFill>
                  <a:srgbClr val="45AFDC"/>
                </a:solidFill>
                <a:latin typeface="Arial"/>
                <a:ea typeface="Arial"/>
                <a:cs typeface="Arial"/>
                <a:sym typeface="Arial"/>
              </a:rPr>
              <a:t>Wat voor product het is of wordt is aan jou. Laat zien dat je bij het bedenken van je slogan na hebt gedacht over de ontwikkelingen en daarbij komende gevoeligheden van deze fase van volwassenheid. </a:t>
            </a:r>
            <a:br>
              <a:rPr lang="en" sz="2000">
                <a:solidFill>
                  <a:srgbClr val="45AFDC"/>
                </a:solidFill>
                <a:latin typeface="Arial"/>
                <a:ea typeface="Arial"/>
                <a:cs typeface="Arial"/>
                <a:sym typeface="Arial"/>
              </a:rPr>
            </a:br>
            <a:br>
              <a:rPr lang="en" sz="2000">
                <a:solidFill>
                  <a:srgbClr val="45AFDC"/>
                </a:solidFill>
                <a:latin typeface="Arial"/>
                <a:ea typeface="Arial"/>
                <a:cs typeface="Arial"/>
                <a:sym typeface="Arial"/>
              </a:rPr>
            </a:br>
            <a:r>
              <a:rPr lang="en" sz="2000">
                <a:solidFill>
                  <a:srgbClr val="45AFDC"/>
                </a:solidFill>
                <a:latin typeface="Arial"/>
                <a:ea typeface="Arial"/>
                <a:cs typeface="Arial"/>
                <a:sym typeface="Arial"/>
              </a:rPr>
              <a:t>Je presenteert je slogan en legt uit waarom de slogan betrekking heeft op de volwassen vrouw/man van 40 tot maximaal 60 jaar en waarom deze vrouw/man gevoelig zou zijn voor de slogan. </a:t>
            </a:r>
            <a:br>
              <a:rPr lang="en" sz="2000">
                <a:solidFill>
                  <a:srgbClr val="45AFDC"/>
                </a:solidFill>
                <a:latin typeface="Arial"/>
                <a:ea typeface="Arial"/>
                <a:cs typeface="Arial"/>
                <a:sym typeface="Arial"/>
              </a:rPr>
            </a:br>
            <a:br>
              <a:rPr lang="en" sz="2000">
                <a:solidFill>
                  <a:srgbClr val="45AFDC"/>
                </a:solidFill>
                <a:latin typeface="Arial"/>
                <a:ea typeface="Arial"/>
                <a:cs typeface="Arial"/>
                <a:sym typeface="Arial"/>
              </a:rPr>
            </a:br>
            <a:endParaRPr sz="1800">
              <a:solidFill>
                <a:srgbClr val="45AFDC"/>
              </a:solidFill>
            </a:endParaRPr>
          </a:p>
        </p:txBody>
      </p:sp>
      <p:sp>
        <p:nvSpPr>
          <p:cNvPr id="200" name="Google Shape;200;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04" name="Shape 204"/>
        <p:cNvGrpSpPr/>
        <p:nvPr/>
      </p:nvGrpSpPr>
      <p:grpSpPr>
        <a:xfrm>
          <a:off x="0" y="0"/>
          <a:ext cx="0" cy="0"/>
          <a:chOff x="0" y="0"/>
          <a:chExt cx="0" cy="0"/>
        </a:xfrm>
      </p:grpSpPr>
      <p:sp>
        <p:nvSpPr>
          <p:cNvPr id="205" name="Google Shape;205;p31"/>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One shot of happy, two shots of sad</a:t>
            </a:r>
            <a:br>
              <a:rPr lang="en" sz="2400"/>
            </a:br>
            <a:r>
              <a:rPr lang="en" sz="2400"/>
              <a:t>That's how our lives are aligned</a:t>
            </a:r>
            <a:br>
              <a:rPr lang="en" sz="2400"/>
            </a:br>
            <a:r>
              <a:rPr lang="en" sz="2400"/>
              <a:t>The path that you chose has got highs has got lows</a:t>
            </a:r>
            <a:br>
              <a:rPr lang="en" sz="2400"/>
            </a:br>
            <a:r>
              <a:rPr lang="en" sz="2400"/>
              <a:t>But it's never what you have in mind</a:t>
            </a:r>
            <a:endParaRPr sz="2400"/>
          </a:p>
          <a:p>
            <a:pPr indent="0" lvl="0" marL="0" rtl="0" algn="ctr">
              <a:spcBef>
                <a:spcPts val="600"/>
              </a:spcBef>
              <a:spcAft>
                <a:spcPts val="0"/>
              </a:spcAft>
              <a:buNone/>
            </a:pPr>
            <a:r>
              <a:rPr lang="en" sz="2400"/>
              <a:t>Milow (2008)</a:t>
            </a:r>
            <a:endParaRPr sz="2400"/>
          </a:p>
        </p:txBody>
      </p:sp>
      <p:sp>
        <p:nvSpPr>
          <p:cNvPr id="206" name="Google Shape;206;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10" name="Shape 210"/>
        <p:cNvGrpSpPr/>
        <p:nvPr/>
      </p:nvGrpSpPr>
      <p:grpSpPr>
        <a:xfrm>
          <a:off x="0" y="0"/>
          <a:ext cx="0" cy="0"/>
          <a:chOff x="0" y="0"/>
          <a:chExt cx="0" cy="0"/>
        </a:xfrm>
      </p:grpSpPr>
      <p:sp>
        <p:nvSpPr>
          <p:cNvPr id="211" name="Google Shape;211;p32"/>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12" name="Google Shape;212;p32"/>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de middel en late volwassene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213" name="Google Shape;213;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One shot of happy, two shots of sad</a:t>
            </a:r>
            <a:br>
              <a:rPr lang="en" sz="2400"/>
            </a:br>
            <a:r>
              <a:rPr lang="en" sz="2400"/>
              <a:t>That's how our lives are aligned</a:t>
            </a:r>
            <a:br>
              <a:rPr lang="en" sz="2400"/>
            </a:br>
            <a:r>
              <a:rPr lang="en" sz="2400"/>
              <a:t>The path that you chose has got highs has got lows</a:t>
            </a:r>
            <a:br>
              <a:rPr lang="en" sz="2400"/>
            </a:br>
            <a:r>
              <a:rPr lang="en" sz="2400"/>
              <a:t>But it's never what you have in mind</a:t>
            </a:r>
            <a:endParaRPr sz="2400"/>
          </a:p>
          <a:p>
            <a:pPr indent="0" lvl="0" marL="0" rtl="0" algn="ctr">
              <a:spcBef>
                <a:spcPts val="600"/>
              </a:spcBef>
              <a:spcAft>
                <a:spcPts val="0"/>
              </a:spcAft>
              <a:buNone/>
            </a:pPr>
            <a:r>
              <a:rPr lang="en" sz="2400"/>
              <a:t>Milow (2008)</a:t>
            </a:r>
            <a:endParaRPr sz="2400"/>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7" name="Google Shape;107;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de middel en late volwassene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2" name="Shape 112"/>
        <p:cNvGrpSpPr/>
        <p:nvPr/>
      </p:nvGrpSpPr>
      <p:grpSpPr>
        <a:xfrm>
          <a:off x="0" y="0"/>
          <a:ext cx="0" cy="0"/>
          <a:chOff x="0" y="0"/>
          <a:chExt cx="0" cy="0"/>
        </a:xfrm>
      </p:grpSpPr>
      <p:pic>
        <p:nvPicPr>
          <p:cNvPr id="113" name="Google Shape;113;p22"/>
          <p:cNvPicPr preferRelativeResize="0"/>
          <p:nvPr/>
        </p:nvPicPr>
        <p:blipFill rotWithShape="1">
          <a:blip r:embed="rId3">
            <a:alphaModFix amt="30000"/>
          </a:blip>
          <a:srcRect b="0" l="20557" r="20557" t="0"/>
          <a:stretch/>
        </p:blipFill>
        <p:spPr>
          <a:xfrm>
            <a:off x="1" y="0"/>
            <a:ext cx="4559842" cy="6857996"/>
          </a:xfrm>
          <a:prstGeom prst="rect">
            <a:avLst/>
          </a:prstGeom>
          <a:noFill/>
          <a:ln>
            <a:noFill/>
          </a:ln>
        </p:spPr>
      </p:pic>
      <p:sp>
        <p:nvSpPr>
          <p:cNvPr id="114" name="Google Shape;114;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 name="Google Shape;115;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16" name="Google Shape;116;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Overzicht fasen volwassenheid</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Cognitieve ontwikkeling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Sociaal emotionele ontwikkeling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Lichamelijke ontwikkeling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mt="20000"/>
          </a:blip>
          <a:srcRect b="0" l="5531" r="5540" t="0"/>
          <a:stretch/>
        </p:blipFill>
        <p:spPr>
          <a:xfrm>
            <a:off x="-1" y="0"/>
            <a:ext cx="9144000" cy="6858003"/>
          </a:xfrm>
          <a:prstGeom prst="rect">
            <a:avLst/>
          </a:prstGeom>
          <a:noFill/>
          <a:ln>
            <a:noFill/>
          </a:ln>
        </p:spPr>
      </p:pic>
      <p:sp>
        <p:nvSpPr>
          <p:cNvPr id="122" name="Google Shape;122;p23"/>
          <p:cNvSpPr txBox="1"/>
          <p:nvPr>
            <p:ph type="title"/>
          </p:nvPr>
        </p:nvSpPr>
        <p:spPr>
          <a:xfrm>
            <a:off x="457200" y="368225"/>
            <a:ext cx="8229600" cy="7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OVERZICHT FASEN IN VOLWASSENHEID</a:t>
            </a:r>
            <a:endParaRPr sz="3000"/>
          </a:p>
        </p:txBody>
      </p:sp>
      <p:sp>
        <p:nvSpPr>
          <p:cNvPr id="123" name="Google Shape;123;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800"/>
              <a:t>‹#›</a:t>
            </a:fld>
            <a:endParaRPr sz="1800"/>
          </a:p>
        </p:txBody>
      </p:sp>
      <p:grpSp>
        <p:nvGrpSpPr>
          <p:cNvPr id="124" name="Google Shape;124;p23"/>
          <p:cNvGrpSpPr/>
          <p:nvPr/>
        </p:nvGrpSpPr>
        <p:grpSpPr>
          <a:xfrm>
            <a:off x="363524" y="3429000"/>
            <a:ext cx="2726286" cy="2547000"/>
            <a:chOff x="363524" y="1258050"/>
            <a:chExt cx="2726286" cy="2547000"/>
          </a:xfrm>
        </p:grpSpPr>
        <p:sp>
          <p:nvSpPr>
            <p:cNvPr id="125" name="Google Shape;125;p23"/>
            <p:cNvSpPr/>
            <p:nvPr/>
          </p:nvSpPr>
          <p:spPr>
            <a:xfrm rot="2700000">
              <a:off x="1356161"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26" name="Google Shape;126;p23"/>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944A1"/>
                  </a:solidFill>
                  <a:latin typeface="Montserrat"/>
                  <a:ea typeface="Montserrat"/>
                  <a:cs typeface="Montserrat"/>
                  <a:sym typeface="Montserrat"/>
                </a:rPr>
                <a:t>1</a:t>
              </a:r>
              <a:endParaRPr b="1" sz="1800">
                <a:solidFill>
                  <a:srgbClr val="0944A1"/>
                </a:solidFill>
                <a:latin typeface="Montserrat"/>
                <a:ea typeface="Montserrat"/>
                <a:cs typeface="Montserrat"/>
                <a:sym typeface="Montserrat"/>
              </a:endParaRPr>
            </a:p>
          </p:txBody>
        </p:sp>
        <p:sp>
          <p:nvSpPr>
            <p:cNvPr id="127" name="Google Shape;127;p23"/>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Jonge volwassenheid</a:t>
              </a:r>
              <a:endParaRPr b="1" sz="1800">
                <a:solidFill>
                  <a:srgbClr val="FFFFFF"/>
                </a:solidFill>
                <a:latin typeface="Montserrat"/>
                <a:ea typeface="Montserrat"/>
                <a:cs typeface="Montserrat"/>
                <a:sym typeface="Montserrat"/>
              </a:endParaRPr>
            </a:p>
          </p:txBody>
        </p:sp>
        <p:sp>
          <p:nvSpPr>
            <p:cNvPr id="128" name="Google Shape;128;p23"/>
            <p:cNvSpPr txBox="1"/>
            <p:nvPr/>
          </p:nvSpPr>
          <p:spPr>
            <a:xfrm rot="-2700000">
              <a:off x="102949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21 tot 40 jaar</a:t>
              </a:r>
              <a:endParaRPr b="1" sz="1800">
                <a:latin typeface="Montserrat"/>
                <a:ea typeface="Montserrat"/>
                <a:cs typeface="Montserrat"/>
                <a:sym typeface="Montserrat"/>
              </a:endParaRPr>
            </a:p>
          </p:txBody>
        </p:sp>
      </p:grpSp>
      <p:grpSp>
        <p:nvGrpSpPr>
          <p:cNvPr id="129" name="Google Shape;129;p23"/>
          <p:cNvGrpSpPr/>
          <p:nvPr/>
        </p:nvGrpSpPr>
        <p:grpSpPr>
          <a:xfrm>
            <a:off x="2273746" y="3429000"/>
            <a:ext cx="2726286" cy="2547000"/>
            <a:chOff x="2273746" y="1258050"/>
            <a:chExt cx="2726286" cy="2547000"/>
          </a:xfrm>
        </p:grpSpPr>
        <p:sp>
          <p:nvSpPr>
            <p:cNvPr id="130" name="Google Shape;130;p23"/>
            <p:cNvSpPr/>
            <p:nvPr/>
          </p:nvSpPr>
          <p:spPr>
            <a:xfrm rot="2700000">
              <a:off x="3266383" y="1011412"/>
              <a:ext cx="561726" cy="3040276"/>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1" name="Google Shape;131;p23"/>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C58D3"/>
                  </a:solidFill>
                  <a:latin typeface="Montserrat"/>
                  <a:ea typeface="Montserrat"/>
                  <a:cs typeface="Montserrat"/>
                  <a:sym typeface="Montserrat"/>
                </a:rPr>
                <a:t>2</a:t>
              </a:r>
              <a:endParaRPr b="1" sz="1800">
                <a:solidFill>
                  <a:srgbClr val="0C58D3"/>
                </a:solidFill>
                <a:latin typeface="Montserrat"/>
                <a:ea typeface="Montserrat"/>
                <a:cs typeface="Montserrat"/>
                <a:sym typeface="Montserrat"/>
              </a:endParaRPr>
            </a:p>
          </p:txBody>
        </p:sp>
        <p:sp>
          <p:nvSpPr>
            <p:cNvPr id="132" name="Google Shape;132;p23"/>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Middelbare leeftijd</a:t>
              </a:r>
              <a:endParaRPr b="1" sz="1800">
                <a:solidFill>
                  <a:srgbClr val="FFFFFF"/>
                </a:solidFill>
                <a:latin typeface="Montserrat"/>
                <a:ea typeface="Montserrat"/>
                <a:cs typeface="Montserrat"/>
                <a:sym typeface="Montserrat"/>
              </a:endParaRPr>
            </a:p>
          </p:txBody>
        </p:sp>
        <p:sp>
          <p:nvSpPr>
            <p:cNvPr id="133" name="Google Shape;133;p23"/>
            <p:cNvSpPr txBox="1"/>
            <p:nvPr/>
          </p:nvSpPr>
          <p:spPr>
            <a:xfrm rot="-2700000">
              <a:off x="293971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40 tot 55 jaar</a:t>
              </a:r>
              <a:endParaRPr b="1" sz="1800">
                <a:latin typeface="Montserrat"/>
                <a:ea typeface="Montserrat"/>
                <a:cs typeface="Montserrat"/>
                <a:sym typeface="Montserrat"/>
              </a:endParaRPr>
            </a:p>
          </p:txBody>
        </p:sp>
      </p:grpSp>
      <p:grpSp>
        <p:nvGrpSpPr>
          <p:cNvPr id="134" name="Google Shape;134;p23"/>
          <p:cNvGrpSpPr/>
          <p:nvPr/>
        </p:nvGrpSpPr>
        <p:grpSpPr>
          <a:xfrm>
            <a:off x="4193764" y="3429000"/>
            <a:ext cx="2726286" cy="2547000"/>
            <a:chOff x="4193764" y="1258050"/>
            <a:chExt cx="2726286" cy="2547000"/>
          </a:xfrm>
        </p:grpSpPr>
        <p:sp>
          <p:nvSpPr>
            <p:cNvPr id="135" name="Google Shape;135;p23"/>
            <p:cNvSpPr/>
            <p:nvPr/>
          </p:nvSpPr>
          <p:spPr>
            <a:xfrm rot="2700000">
              <a:off x="5186401"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36" name="Google Shape;136;p23"/>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D5DDF"/>
                  </a:solidFill>
                  <a:latin typeface="Montserrat"/>
                  <a:ea typeface="Montserrat"/>
                  <a:cs typeface="Montserrat"/>
                  <a:sym typeface="Montserrat"/>
                </a:rPr>
                <a:t>3</a:t>
              </a:r>
              <a:endParaRPr b="1" sz="1800">
                <a:solidFill>
                  <a:srgbClr val="0D5DDF"/>
                </a:solidFill>
                <a:latin typeface="Montserrat"/>
                <a:ea typeface="Montserrat"/>
                <a:cs typeface="Montserrat"/>
                <a:sym typeface="Montserrat"/>
              </a:endParaRPr>
            </a:p>
          </p:txBody>
        </p:sp>
        <p:sp>
          <p:nvSpPr>
            <p:cNvPr id="137" name="Google Shape;137;p23"/>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Vroege ouderdom</a:t>
              </a:r>
              <a:endParaRPr b="1" sz="1800">
                <a:solidFill>
                  <a:srgbClr val="FFFFFF"/>
                </a:solidFill>
                <a:latin typeface="Montserrat"/>
                <a:ea typeface="Montserrat"/>
                <a:cs typeface="Montserrat"/>
                <a:sym typeface="Montserrat"/>
              </a:endParaRPr>
            </a:p>
          </p:txBody>
        </p:sp>
        <p:sp>
          <p:nvSpPr>
            <p:cNvPr id="138" name="Google Shape;138;p23"/>
            <p:cNvSpPr txBox="1"/>
            <p:nvPr/>
          </p:nvSpPr>
          <p:spPr>
            <a:xfrm rot="-2700000">
              <a:off x="485973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55 - 65 jaar</a:t>
              </a:r>
              <a:endParaRPr b="1" sz="1800">
                <a:latin typeface="Montserrat"/>
                <a:ea typeface="Montserrat"/>
                <a:cs typeface="Montserrat"/>
                <a:sym typeface="Montserrat"/>
              </a:endParaRPr>
            </a:p>
          </p:txBody>
        </p:sp>
      </p:grpSp>
      <p:grpSp>
        <p:nvGrpSpPr>
          <p:cNvPr id="139" name="Google Shape;139;p23"/>
          <p:cNvGrpSpPr/>
          <p:nvPr/>
        </p:nvGrpSpPr>
        <p:grpSpPr>
          <a:xfrm>
            <a:off x="6103986" y="3429000"/>
            <a:ext cx="2726286" cy="2547000"/>
            <a:chOff x="6103986" y="1258050"/>
            <a:chExt cx="2726286" cy="2547000"/>
          </a:xfrm>
        </p:grpSpPr>
        <p:sp>
          <p:nvSpPr>
            <p:cNvPr id="140" name="Google Shape;140;p23"/>
            <p:cNvSpPr/>
            <p:nvPr/>
          </p:nvSpPr>
          <p:spPr>
            <a:xfrm rot="2700000">
              <a:off x="7096623" y="1011412"/>
              <a:ext cx="561726" cy="3040276"/>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141" name="Google Shape;141;p23"/>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E65F0"/>
                  </a:solidFill>
                  <a:latin typeface="Montserrat"/>
                  <a:ea typeface="Montserrat"/>
                  <a:cs typeface="Montserrat"/>
                  <a:sym typeface="Montserrat"/>
                </a:rPr>
                <a:t>4</a:t>
              </a:r>
              <a:endParaRPr b="1" sz="1800">
                <a:solidFill>
                  <a:srgbClr val="0E65F0"/>
                </a:solidFill>
                <a:latin typeface="Montserrat"/>
                <a:ea typeface="Montserrat"/>
                <a:cs typeface="Montserrat"/>
                <a:sym typeface="Montserrat"/>
              </a:endParaRPr>
            </a:p>
          </p:txBody>
        </p:sp>
        <p:sp>
          <p:nvSpPr>
            <p:cNvPr id="142" name="Google Shape;142;p23"/>
            <p:cNvSpPr txBox="1"/>
            <p:nvPr/>
          </p:nvSpPr>
          <p:spPr>
            <a:xfrm rot="-2700000">
              <a:off x="6306241" y="2238854"/>
              <a:ext cx="2338968"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Ouderdrom</a:t>
              </a:r>
              <a:endParaRPr b="1" sz="1800">
                <a:solidFill>
                  <a:srgbClr val="FFFFFF"/>
                </a:solidFill>
                <a:latin typeface="Montserrat"/>
                <a:ea typeface="Montserrat"/>
                <a:cs typeface="Montserrat"/>
                <a:sym typeface="Montserrat"/>
              </a:endParaRPr>
            </a:p>
          </p:txBody>
        </p:sp>
        <p:sp>
          <p:nvSpPr>
            <p:cNvPr id="143" name="Google Shape;143;p23"/>
            <p:cNvSpPr txBox="1"/>
            <p:nvPr/>
          </p:nvSpPr>
          <p:spPr>
            <a:xfrm rot="-2700000">
              <a:off x="676995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Montserrat"/>
                  <a:ea typeface="Montserrat"/>
                  <a:cs typeface="Montserrat"/>
                  <a:sym typeface="Montserrat"/>
                </a:rPr>
                <a:t>65 jaar +</a:t>
              </a:r>
              <a:endParaRPr b="1" sz="1800">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7" name="Shape 147"/>
        <p:cNvGrpSpPr/>
        <p:nvPr/>
      </p:nvGrpSpPr>
      <p:grpSpPr>
        <a:xfrm>
          <a:off x="0" y="0"/>
          <a:ext cx="0" cy="0"/>
          <a:chOff x="0" y="0"/>
          <a:chExt cx="0" cy="0"/>
        </a:xfrm>
      </p:grpSpPr>
      <p:pic>
        <p:nvPicPr>
          <p:cNvPr id="148" name="Google Shape;148;p24"/>
          <p:cNvPicPr preferRelativeResize="0"/>
          <p:nvPr/>
        </p:nvPicPr>
        <p:blipFill rotWithShape="1">
          <a:blip r:embed="rId3">
            <a:alphaModFix amt="30000"/>
          </a:blip>
          <a:srcRect b="0" l="20557" r="20557" t="0"/>
          <a:stretch/>
        </p:blipFill>
        <p:spPr>
          <a:xfrm>
            <a:off x="1" y="0"/>
            <a:ext cx="4559842" cy="6857996"/>
          </a:xfrm>
          <a:prstGeom prst="rect">
            <a:avLst/>
          </a:prstGeom>
          <a:noFill/>
          <a:ln>
            <a:noFill/>
          </a:ln>
        </p:spPr>
      </p:pic>
      <p:sp>
        <p:nvSpPr>
          <p:cNvPr id="149" name="Google Shape;149;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	</a:t>
            </a:r>
            <a:endParaRPr/>
          </a:p>
        </p:txBody>
      </p:sp>
      <p:sp>
        <p:nvSpPr>
          <p:cNvPr id="151" name="Google Shape;151;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Postformeel denken: denken wordt realistischer en efficiënter.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Relativerend, persoonlijker en creatiever denken.</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Vanaf 50 a 60 jaar treedt er een daling op van het menselijk geheugen</a:t>
            </a:r>
            <a:br>
              <a:rPr lang="en">
                <a:solidFill>
                  <a:schemeClr val="lt1"/>
                </a:solidFill>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55" name="Shape 155"/>
        <p:cNvGrpSpPr/>
        <p:nvPr/>
      </p:nvGrpSpPr>
      <p:grpSpPr>
        <a:xfrm>
          <a:off x="0" y="0"/>
          <a:ext cx="0" cy="0"/>
          <a:chOff x="0" y="0"/>
          <a:chExt cx="0" cy="0"/>
        </a:xfrm>
      </p:grpSpPr>
      <p:sp>
        <p:nvSpPr>
          <p:cNvPr id="156" name="Google Shape;156;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7" name="Google Shape;157;p25"/>
          <p:cNvPicPr preferRelativeResize="0"/>
          <p:nvPr/>
        </p:nvPicPr>
        <p:blipFill rotWithShape="1">
          <a:blip r:embed="rId3">
            <a:alphaModFix amt="30000"/>
          </a:blip>
          <a:srcRect b="0" l="27878" r="27883" t="0"/>
          <a:stretch/>
        </p:blipFill>
        <p:spPr>
          <a:xfrm>
            <a:off x="4584151" y="0"/>
            <a:ext cx="4559847" cy="6858000"/>
          </a:xfrm>
          <a:prstGeom prst="rect">
            <a:avLst/>
          </a:prstGeom>
          <a:noFill/>
          <a:ln>
            <a:noFill/>
          </a:ln>
        </p:spPr>
      </p:pic>
      <p:sp>
        <p:nvSpPr>
          <p:cNvPr id="158" name="Google Shape;158;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chemeClr val="lt1"/>
              </a:buClr>
              <a:buSzPts val="2400"/>
              <a:buFont typeface="Open Sans"/>
              <a:buChar char="○"/>
            </a:pPr>
            <a:r>
              <a:rPr lang="en" sz="2400">
                <a:solidFill>
                  <a:schemeClr val="lt1"/>
                </a:solidFill>
              </a:rPr>
              <a:t>Lege-nestsyndroom kan optreden als kinderen het huis uit gaan</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Rond de 50 is de partnerrelatie aan herziening toe</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Veel volwassenen krijgen met zorg voor eigen ouders te maken</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Veelal stabiliteit in werk en werk blijft voornaamste bezigheid</a:t>
            </a:r>
            <a:endParaRPr sz="2400">
              <a:solidFill>
                <a:schemeClr val="lt1"/>
              </a:solidFill>
            </a:endParaRPr>
          </a:p>
          <a:p>
            <a:pPr indent="-381000" lvl="0" marL="457200" marR="0" rtl="0" algn="l">
              <a:lnSpc>
                <a:spcPct val="100000"/>
              </a:lnSpc>
              <a:spcBef>
                <a:spcPts val="0"/>
              </a:spcBef>
              <a:spcAft>
                <a:spcPts val="0"/>
              </a:spcAft>
              <a:buClr>
                <a:schemeClr val="lt1"/>
              </a:buClr>
              <a:buSzPts val="2400"/>
              <a:buFont typeface="Open Sans"/>
              <a:buChar char="○"/>
            </a:pPr>
            <a:r>
              <a:rPr lang="en" sz="2400">
                <a:solidFill>
                  <a:schemeClr val="lt1"/>
                </a:solidFill>
              </a:rPr>
              <a:t>Zelfbeeld wordt zakelijker en stabieler</a:t>
            </a:r>
            <a:endParaRPr sz="2400">
              <a:solidFill>
                <a:schemeClr val="lt1"/>
              </a:solidFill>
            </a:endParaRPr>
          </a:p>
          <a:p>
            <a:pPr indent="-419100" lvl="0" marL="457200" marR="0" rtl="0" algn="l">
              <a:lnSpc>
                <a:spcPct val="100000"/>
              </a:lnSpc>
              <a:spcBef>
                <a:spcPts val="0"/>
              </a:spcBef>
              <a:spcAft>
                <a:spcPts val="0"/>
              </a:spcAft>
              <a:buClr>
                <a:schemeClr val="lt1"/>
              </a:buClr>
              <a:buSzPts val="3000"/>
              <a:buFont typeface="Open Sans"/>
              <a:buChar char="○"/>
            </a:pPr>
            <a:r>
              <a:rPr lang="en" sz="2400">
                <a:solidFill>
                  <a:schemeClr val="lt1"/>
                </a:solidFill>
              </a:rPr>
              <a:t>‘Zomer van het leven’</a:t>
            </a:r>
            <a:br>
              <a:rPr lang="en">
                <a:solidFill>
                  <a:schemeClr val="lt1"/>
                </a:solidFill>
              </a:rPr>
            </a:br>
            <a:br>
              <a:rPr lang="en">
                <a:solidFill>
                  <a:schemeClr val="lt1"/>
                </a:solidFill>
              </a:rPr>
            </a:br>
            <a:endParaRPr>
              <a:solidFill>
                <a:schemeClr val="lt1"/>
              </a:solidFill>
            </a:endParaRPr>
          </a:p>
          <a:p>
            <a:pPr indent="-419100" lvl="0" marL="457200" rtl="0" algn="l">
              <a:spcBef>
                <a:spcPts val="0"/>
              </a:spcBef>
              <a:spcAft>
                <a:spcPts val="0"/>
              </a:spcAft>
              <a:buSzPts val="3000"/>
              <a:buChar char="○"/>
            </a:pPr>
            <a:r>
              <a:t/>
            </a:r>
            <a:endParaRPr/>
          </a:p>
        </p:txBody>
      </p:sp>
      <p:sp>
        <p:nvSpPr>
          <p:cNvPr id="159" name="Google Shape;159;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63" name="Shape 163"/>
        <p:cNvGrpSpPr/>
        <p:nvPr/>
      </p:nvGrpSpPr>
      <p:grpSpPr>
        <a:xfrm>
          <a:off x="0" y="0"/>
          <a:ext cx="0" cy="0"/>
          <a:chOff x="0" y="0"/>
          <a:chExt cx="0" cy="0"/>
        </a:xfrm>
      </p:grpSpPr>
      <p:pic>
        <p:nvPicPr>
          <p:cNvPr id="164" name="Google Shape;164;p26"/>
          <p:cNvPicPr preferRelativeResize="0"/>
          <p:nvPr/>
        </p:nvPicPr>
        <p:blipFill rotWithShape="1">
          <a:blip r:embed="rId3">
            <a:alphaModFix amt="30000"/>
          </a:blip>
          <a:srcRect b="2088" l="0" r="0" t="2098"/>
          <a:stretch/>
        </p:blipFill>
        <p:spPr>
          <a:xfrm>
            <a:off x="-1" y="0"/>
            <a:ext cx="9144000" cy="6858000"/>
          </a:xfrm>
          <a:prstGeom prst="rect">
            <a:avLst/>
          </a:prstGeom>
          <a:noFill/>
          <a:ln>
            <a:noFill/>
          </a:ln>
        </p:spPr>
      </p:pic>
      <p:sp>
        <p:nvSpPr>
          <p:cNvPr id="165" name="Google Shape;165;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67" name="Google Shape;167;p26"/>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Vanaf 40 moeite met lezen van kleine letters</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Gehoor gaat geleidelijk achteruit </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Overige zintuigen blijken beter bestand tegen slijtage tot ongeveer 60 a 65 jaar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Hart en longen verliezen geleidelijk een deel van hun optimale capaciteit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Vanaf 50 jaar worden buitengewone inspanningen moeilijker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1" name="Shape 171"/>
        <p:cNvGrpSpPr/>
        <p:nvPr/>
      </p:nvGrpSpPr>
      <p:grpSpPr>
        <a:xfrm>
          <a:off x="0" y="0"/>
          <a:ext cx="0" cy="0"/>
          <a:chOff x="0" y="0"/>
          <a:chExt cx="0" cy="0"/>
        </a:xfrm>
      </p:grpSpPr>
      <p:pic>
        <p:nvPicPr>
          <p:cNvPr id="172" name="Google Shape;172;p27"/>
          <p:cNvPicPr preferRelativeResize="0"/>
          <p:nvPr/>
        </p:nvPicPr>
        <p:blipFill rotWithShape="1">
          <a:blip r:embed="rId3">
            <a:alphaModFix amt="30000"/>
          </a:blip>
          <a:srcRect b="2088" l="0" r="0" t="2098"/>
          <a:stretch/>
        </p:blipFill>
        <p:spPr>
          <a:xfrm>
            <a:off x="-1" y="0"/>
            <a:ext cx="9144000" cy="6858000"/>
          </a:xfrm>
          <a:prstGeom prst="rect">
            <a:avLst/>
          </a:prstGeom>
          <a:noFill/>
          <a:ln>
            <a:noFill/>
          </a:ln>
        </p:spPr>
      </p:pic>
      <p:sp>
        <p:nvSpPr>
          <p:cNvPr id="173" name="Google Shape;173;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175" name="Google Shape;175;p27"/>
          <p:cNvSpPr txBox="1"/>
          <p:nvPr>
            <p:ph idx="1" type="body"/>
          </p:nvPr>
        </p:nvSpPr>
        <p:spPr>
          <a:xfrm>
            <a:off x="561950" y="2026025"/>
            <a:ext cx="8020200" cy="4235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Vruchtbaarheid van vrouwen neemt na 35 jaar af en bij mannen is er pas een daling van aantal zaadcellen vanaf 40 jaar</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Vrouwen na menopauze niet meer vruchtbaar en mannen nog vruchtbaar tot late leeftijd</a:t>
            </a:r>
            <a:br>
              <a:rPr lang="en">
                <a:solidFill>
                  <a:schemeClr val="lt1"/>
                </a:solidFill>
              </a:rPr>
            </a:br>
            <a:br>
              <a:rPr lang="en">
                <a:solidFill>
                  <a:schemeClr val="lt1"/>
                </a:solidFill>
              </a:rPr>
            </a:br>
            <a:br>
              <a:rPr lang="en">
                <a:solidFill>
                  <a:schemeClr val="lt1"/>
                </a:solidFill>
              </a:rPr>
            </a:br>
            <a:endParaRPr/>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